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notesSlides/notesSlide3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0" r:id="rId2"/>
    <p:sldId id="259" r:id="rId3"/>
    <p:sldId id="257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88" y="10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notesMaster" Target="notesMasters/notesMaster1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919CABD-5416-40C1-9BCB-A2414D90C170}" type="datetimeFigureOut">
              <a:rPr lang="en-US"/>
              <a:pPr>
                <a:defRPr/>
              </a:pPr>
              <a:t>3/19/2010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87F2A14-7567-4BED-BA50-EE4F1D05F7C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0B505A7C-1DEB-4713-B12A-92479FB99FFB}" type="slidenum">
              <a:rPr lang="en-GB" sz="1200">
                <a:latin typeface="+mn-lt"/>
              </a:rPr>
              <a:pPr algn="r">
                <a:defRPr/>
              </a:pPr>
              <a:t>1</a:t>
            </a:fld>
            <a:endParaRPr lang="en-GB" sz="1200">
              <a:latin typeface="+mn-lt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DCAE80-EE1C-47A3-9B9E-47FBF133320A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230B1CB-4FBF-40C3-BE09-618A0DDEDEDA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3D0AF-3ED2-4512-B7F1-DE7F04AF554F}" type="datetimeFigureOut">
              <a:rPr lang="en-US"/>
              <a:pPr>
                <a:defRPr/>
              </a:pPr>
              <a:t>3/19/2010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D08EF-610A-422C-B919-032AE82F3A2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C02D6B-D774-44CC-ABB0-27A284178194}" type="datetimeFigureOut">
              <a:rPr lang="en-US"/>
              <a:pPr>
                <a:defRPr/>
              </a:pPr>
              <a:t>3/19/2010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6AC2E-0CDE-48C7-A1F3-0188B9DF4DE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1D37B-5A5A-46C9-947B-B9DF1ACD8E07}" type="datetimeFigureOut">
              <a:rPr lang="en-US"/>
              <a:pPr>
                <a:defRPr/>
              </a:pPr>
              <a:t>3/19/2010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EA643A-952F-48F2-8E5B-D5F8CCCAF47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73066-D0AB-4FB2-B2F1-69F6315BF7C8}" type="datetimeFigureOut">
              <a:rPr lang="en-US"/>
              <a:pPr>
                <a:defRPr/>
              </a:pPr>
              <a:t>3/19/2010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07B86-83D2-4F7F-8E44-BAA769AFAB1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7A942A-A30E-47DE-AE8C-E7EC244BFD6B}" type="datetimeFigureOut">
              <a:rPr lang="en-US"/>
              <a:pPr>
                <a:defRPr/>
              </a:pPr>
              <a:t>3/19/2010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0CA6B-5F63-4D0C-95AA-3009EF17016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7215E-8DAF-433A-AD35-D6DB3A900A22}" type="datetimeFigureOut">
              <a:rPr lang="en-US"/>
              <a:pPr>
                <a:defRPr/>
              </a:pPr>
              <a:t>3/19/2010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EEC8A2-C49F-4BFA-8F4D-1C4059600C0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513861-BFF2-43A4-BA0E-7BC6B9A7CDDF}" type="datetimeFigureOut">
              <a:rPr lang="en-US"/>
              <a:pPr>
                <a:defRPr/>
              </a:pPr>
              <a:t>3/19/2010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0126C6-E921-4189-B9DE-DDF85B3B825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5AA205-0136-4CB0-877E-D7A14B41D1AD}" type="datetimeFigureOut">
              <a:rPr lang="en-US"/>
              <a:pPr>
                <a:defRPr/>
              </a:pPr>
              <a:t>3/19/2010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C481A-BFD2-4812-906B-4FDAD8D976A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AC7A1A-7784-46AE-B0C8-6ED4CCB8A78B}" type="datetimeFigureOut">
              <a:rPr lang="en-US"/>
              <a:pPr>
                <a:defRPr/>
              </a:pPr>
              <a:t>3/19/2010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3E3D64-DBE4-4993-9BCB-665374908CF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053E0-ED68-410B-8373-90032D0FB044}" type="datetimeFigureOut">
              <a:rPr lang="en-US"/>
              <a:pPr>
                <a:defRPr/>
              </a:pPr>
              <a:t>3/19/2010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751F90-7DC9-427E-9E95-55B3E250721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FDC1F3-A28E-4177-8291-443358A23326}" type="datetimeFigureOut">
              <a:rPr lang="en-US"/>
              <a:pPr>
                <a:defRPr/>
              </a:pPr>
              <a:t>3/19/2010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EAE05-4CC9-4F06-A671-0EF9BA0DBD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8752AEA-F77E-4EAD-8A47-773E87696DDE}" type="datetimeFigureOut">
              <a:rPr lang="en-US"/>
              <a:pPr>
                <a:defRPr/>
              </a:pPr>
              <a:t>3/19/2010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228710C-CEA6-4DC6-A49C-570E32F43B9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13" descr="Afon teifi  river teif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1050" y="0"/>
            <a:ext cx="5184775" cy="640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Rectangle 3"/>
          <p:cNvSpPr txBox="1">
            <a:spLocks noChangeArrowheads="1"/>
          </p:cNvSpPr>
          <p:nvPr/>
        </p:nvSpPr>
        <p:spPr bwMode="auto">
          <a:xfrm>
            <a:off x="755650" y="5229225"/>
            <a:ext cx="7200900" cy="1412875"/>
          </a:xfrm>
          <a:prstGeom prst="rect">
            <a:avLst/>
          </a:prstGeom>
          <a:solidFill>
            <a:srgbClr val="AC9B92"/>
          </a:solidFill>
          <a:ln w="9525">
            <a:solidFill>
              <a:srgbClr val="AC9B9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en-GB" sz="4000">
                <a:latin typeface="Century Gothic" pitchFamily="34" charset="0"/>
              </a:rPr>
              <a:t>Workers and the workhouse during Victorian Times</a:t>
            </a:r>
          </a:p>
        </p:txBody>
      </p:sp>
      <p:sp>
        <p:nvSpPr>
          <p:cNvPr id="14339" name="Text Box 11"/>
          <p:cNvSpPr txBox="1">
            <a:spLocks noChangeArrowheads="1"/>
          </p:cNvSpPr>
          <p:nvPr/>
        </p:nvSpPr>
        <p:spPr bwMode="auto">
          <a:xfrm>
            <a:off x="827088" y="188913"/>
            <a:ext cx="7489825" cy="62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 b="1">
                <a:latin typeface="Century Gothic" pitchFamily="34" charset="0"/>
              </a:rPr>
              <a:t>A series of interactive lessons and instructions for teachers to create a art project:</a:t>
            </a:r>
          </a:p>
          <a:p>
            <a:pPr algn="ctr">
              <a:spcBef>
                <a:spcPct val="50000"/>
              </a:spcBef>
            </a:pPr>
            <a:r>
              <a:rPr lang="en-GB" sz="1400" b="1">
                <a:latin typeface="Century Gothic" pitchFamily="34" charset="0"/>
              </a:rPr>
              <a:t> Years 5 a 6</a:t>
            </a:r>
          </a:p>
        </p:txBody>
      </p:sp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2339975" y="1052513"/>
            <a:ext cx="428625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8000" b="1" i="1">
                <a:solidFill>
                  <a:srgbClr val="EAEAEA"/>
                </a:solidFill>
                <a:latin typeface="Bradley Hand ITC" pitchFamily="66" charset="0"/>
              </a:rPr>
              <a:t>Lesson 9</a:t>
            </a:r>
          </a:p>
        </p:txBody>
      </p:sp>
      <p:sp>
        <p:nvSpPr>
          <p:cNvPr id="12" name="Round Diagonal Corner Rectangle 11">
            <a:hlinkClick r:id="" action="ppaction://hlinkshowjump?jump=nextslide"/>
          </p:cNvPr>
          <p:cNvSpPr/>
          <p:nvPr/>
        </p:nvSpPr>
        <p:spPr>
          <a:xfrm>
            <a:off x="7358063" y="6429375"/>
            <a:ext cx="1785937" cy="428625"/>
          </a:xfrm>
          <a:prstGeom prst="round2Diag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4342" name="TextBox 12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7286625" y="6457950"/>
            <a:ext cx="1857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000">
                <a:latin typeface="Calibri" pitchFamily="34" charset="0"/>
              </a:rPr>
              <a:t>Next page</a:t>
            </a:r>
          </a:p>
        </p:txBody>
      </p:sp>
      <p:sp>
        <p:nvSpPr>
          <p:cNvPr id="14343" name="Rectangle 8"/>
          <p:cNvSpPr>
            <a:spLocks noChangeArrowheads="1"/>
          </p:cNvSpPr>
          <p:nvPr/>
        </p:nvSpPr>
        <p:spPr bwMode="auto">
          <a:xfrm>
            <a:off x="5940425" y="0"/>
            <a:ext cx="32035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1200">
                <a:solidFill>
                  <a:srgbClr val="FF0000"/>
                </a:solidFill>
              </a:rPr>
              <a:t>Used with kind permission of Aneurin Jones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ound Diagonal Corner Rectangle 32">
            <a:hlinkClick r:id="" action="ppaction://hlinkshowjump?jump=nextslide"/>
          </p:cNvPr>
          <p:cNvSpPr/>
          <p:nvPr/>
        </p:nvSpPr>
        <p:spPr>
          <a:xfrm>
            <a:off x="7358063" y="6429375"/>
            <a:ext cx="1785937" cy="428625"/>
          </a:xfrm>
          <a:prstGeom prst="round2Diag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" name="Round Diagonal Corner Rectangle 1">
            <a:hlinkClick r:id="" action="ppaction://hlinkshowjump?jump=previousslide"/>
          </p:cNvPr>
          <p:cNvSpPr/>
          <p:nvPr/>
        </p:nvSpPr>
        <p:spPr>
          <a:xfrm>
            <a:off x="0" y="6429375"/>
            <a:ext cx="2124075" cy="428625"/>
          </a:xfrm>
          <a:prstGeom prst="round2Diag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6388" name="Text Box 26"/>
          <p:cNvSpPr txBox="1">
            <a:spLocks noChangeArrowheads="1"/>
          </p:cNvSpPr>
          <p:nvPr/>
        </p:nvSpPr>
        <p:spPr bwMode="auto">
          <a:xfrm>
            <a:off x="179388" y="188913"/>
            <a:ext cx="8569325" cy="192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4800" b="1" u="sng">
                <a:latin typeface="Calibri" pitchFamily="34" charset="0"/>
              </a:rPr>
              <a:t>Close observation of an </a:t>
            </a:r>
          </a:p>
          <a:p>
            <a:pPr algn="ctr">
              <a:spcBef>
                <a:spcPct val="50000"/>
              </a:spcBef>
            </a:pPr>
            <a:r>
              <a:rPr lang="en-GB" sz="4800" b="1" u="sng">
                <a:latin typeface="Calibri" pitchFamily="34" charset="0"/>
              </a:rPr>
              <a:t>artists work.</a:t>
            </a:r>
          </a:p>
        </p:txBody>
      </p:sp>
      <p:pic>
        <p:nvPicPr>
          <p:cNvPr id="1638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5" y="2214563"/>
            <a:ext cx="3771900" cy="37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0" name="TextBox 3"/>
          <p:cNvSpPr txBox="1">
            <a:spLocks noChangeArrowheads="1"/>
          </p:cNvSpPr>
          <p:nvPr/>
        </p:nvSpPr>
        <p:spPr bwMode="auto">
          <a:xfrm>
            <a:off x="571500" y="2286000"/>
            <a:ext cx="4000500" cy="393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4800" b="1">
                <a:latin typeface="Calibri" pitchFamily="34" charset="0"/>
              </a:rPr>
              <a:t>Task:</a:t>
            </a:r>
          </a:p>
          <a:p>
            <a:endParaRPr lang="en-GB">
              <a:latin typeface="Calibri" pitchFamily="34" charset="0"/>
            </a:endParaRPr>
          </a:p>
          <a:p>
            <a:r>
              <a:rPr lang="en-GB" sz="2800">
                <a:latin typeface="Calibri" pitchFamily="34" charset="0"/>
              </a:rPr>
              <a:t>Look closely at a picture created by the Welsh artist Nicholas Evans and note what images, tones and lines can be seen in the piece.</a:t>
            </a:r>
          </a:p>
          <a:p>
            <a:endParaRPr lang="en-GB">
              <a:latin typeface="Calibri" pitchFamily="34" charset="0"/>
            </a:endParaRPr>
          </a:p>
        </p:txBody>
      </p:sp>
      <p:sp>
        <p:nvSpPr>
          <p:cNvPr id="16391" name="TextBox 2">
            <a:hlinkClick r:id="" action="ppaction://hlinkshowjump?jump=previousslide"/>
          </p:cNvPr>
          <p:cNvSpPr txBox="1">
            <a:spLocks noChangeArrowheads="1"/>
          </p:cNvSpPr>
          <p:nvPr/>
        </p:nvSpPr>
        <p:spPr bwMode="auto">
          <a:xfrm>
            <a:off x="0" y="6461125"/>
            <a:ext cx="21240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000">
                <a:latin typeface="Calibri" pitchFamily="34" charset="0"/>
              </a:rPr>
              <a:t>Previous page</a:t>
            </a:r>
          </a:p>
        </p:txBody>
      </p:sp>
      <p:sp>
        <p:nvSpPr>
          <p:cNvPr id="16392" name="TextBox 33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7286625" y="6461125"/>
            <a:ext cx="1857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000">
                <a:latin typeface="Calibri" pitchFamily="34" charset="0"/>
              </a:rPr>
              <a:t>Next page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Diagonal Corner Rectangle 1">
            <a:hlinkClick r:id="" action="ppaction://hlinkshowjump?jump=previousslide"/>
          </p:cNvPr>
          <p:cNvSpPr/>
          <p:nvPr/>
        </p:nvSpPr>
        <p:spPr>
          <a:xfrm>
            <a:off x="0" y="6524625"/>
            <a:ext cx="2124075" cy="333375"/>
          </a:xfrm>
          <a:prstGeom prst="round2Diag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7" name="Picture 5" descr="Nick Evans, Dreams very often come tru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1071547"/>
            <a:ext cx="3500462" cy="2786081"/>
          </a:xfrm>
          <a:prstGeom prst="round2Diag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sp>
        <p:nvSpPr>
          <p:cNvPr id="11" name="Round Diagonal Corner Rectangle 10"/>
          <p:cNvSpPr/>
          <p:nvPr/>
        </p:nvSpPr>
        <p:spPr>
          <a:xfrm>
            <a:off x="500063" y="4286250"/>
            <a:ext cx="3643312" cy="2143125"/>
          </a:xfrm>
          <a:prstGeom prst="round2Diag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2" name="Round Diagonal Corner Rectangle 11"/>
          <p:cNvSpPr/>
          <p:nvPr/>
        </p:nvSpPr>
        <p:spPr>
          <a:xfrm>
            <a:off x="5148263" y="1125538"/>
            <a:ext cx="3643312" cy="2143125"/>
          </a:xfrm>
          <a:prstGeom prst="round2Diag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3" name="Round Diagonal Corner Rectangle 12"/>
          <p:cNvSpPr/>
          <p:nvPr/>
        </p:nvSpPr>
        <p:spPr>
          <a:xfrm>
            <a:off x="5148263" y="4076700"/>
            <a:ext cx="3643312" cy="2143125"/>
          </a:xfrm>
          <a:prstGeom prst="round2Diag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cxnSp>
        <p:nvCxnSpPr>
          <p:cNvPr id="15" name="Straight Connector 14"/>
          <p:cNvCxnSpPr>
            <a:endCxn id="12" idx="2"/>
          </p:cNvCxnSpPr>
          <p:nvPr/>
        </p:nvCxnSpPr>
        <p:spPr>
          <a:xfrm>
            <a:off x="3843338" y="2197100"/>
            <a:ext cx="1285875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857625" y="3714750"/>
            <a:ext cx="1357313" cy="50006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7" idx="1"/>
          </p:cNvCxnSpPr>
          <p:nvPr/>
        </p:nvCxnSpPr>
        <p:spPr>
          <a:xfrm rot="16200000" flipH="1">
            <a:off x="1981994" y="4053681"/>
            <a:ext cx="428625" cy="3651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1" name="TextBox 24"/>
          <p:cNvSpPr txBox="1">
            <a:spLocks noChangeArrowheads="1"/>
          </p:cNvSpPr>
          <p:nvPr/>
        </p:nvSpPr>
        <p:spPr bwMode="auto">
          <a:xfrm>
            <a:off x="5429250" y="1214438"/>
            <a:ext cx="3286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200">
                <a:latin typeface="Calibri" pitchFamily="34" charset="0"/>
              </a:rPr>
              <a:t>What lines can be seen in the picture? </a:t>
            </a:r>
          </a:p>
          <a:p>
            <a:r>
              <a:rPr lang="en-GB" sz="1200">
                <a:latin typeface="Calibri" pitchFamily="34" charset="0"/>
              </a:rPr>
              <a:t>Record your answers in the box below.</a:t>
            </a:r>
          </a:p>
        </p:txBody>
      </p:sp>
      <p:sp>
        <p:nvSpPr>
          <p:cNvPr id="18442" name="TextBox 25"/>
          <p:cNvSpPr txBox="1">
            <a:spLocks noChangeArrowheads="1"/>
          </p:cNvSpPr>
          <p:nvPr/>
        </p:nvSpPr>
        <p:spPr bwMode="auto">
          <a:xfrm>
            <a:off x="5429250" y="4143375"/>
            <a:ext cx="3286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200">
                <a:latin typeface="Calibri" pitchFamily="34" charset="0"/>
              </a:rPr>
              <a:t>Can you copy the tones that can be seen in the picture? Record the tones in the boxes below.</a:t>
            </a:r>
          </a:p>
        </p:txBody>
      </p:sp>
      <p:graphicFrame>
        <p:nvGraphicFramePr>
          <p:cNvPr id="27" name="Table 26"/>
          <p:cNvGraphicFramePr>
            <a:graphicFrameLocks noGrp="1"/>
          </p:cNvGraphicFramePr>
          <p:nvPr/>
        </p:nvGraphicFramePr>
        <p:xfrm>
          <a:off x="5429250" y="4714875"/>
          <a:ext cx="3095625" cy="128587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19127"/>
                <a:gridCol w="619127"/>
                <a:gridCol w="619127"/>
                <a:gridCol w="619127"/>
                <a:gridCol w="619127"/>
              </a:tblGrid>
              <a:tr h="42862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8628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8628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469" name="TextBox 27"/>
          <p:cNvSpPr txBox="1">
            <a:spLocks noChangeArrowheads="1"/>
          </p:cNvSpPr>
          <p:nvPr/>
        </p:nvSpPr>
        <p:spPr bwMode="auto">
          <a:xfrm>
            <a:off x="785813" y="4357688"/>
            <a:ext cx="3286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200">
                <a:latin typeface="Calibri" pitchFamily="34" charset="0"/>
              </a:rPr>
              <a:t>What images in the picture give us an idea of the time? Record your ideas in the box below. 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5286375" y="1714500"/>
            <a:ext cx="3357563" cy="135731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0" name="Rounded Rectangle 29"/>
          <p:cNvSpPr/>
          <p:nvPr/>
        </p:nvSpPr>
        <p:spPr>
          <a:xfrm>
            <a:off x="642938" y="4929188"/>
            <a:ext cx="3357562" cy="135731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8472" name="TextBox 30"/>
          <p:cNvSpPr txBox="1">
            <a:spLocks noChangeArrowheads="1"/>
          </p:cNvSpPr>
          <p:nvPr/>
        </p:nvSpPr>
        <p:spPr bwMode="auto">
          <a:xfrm>
            <a:off x="357188" y="3857625"/>
            <a:ext cx="1928812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900">
                <a:latin typeface="Calibri" pitchFamily="34" charset="0"/>
              </a:rPr>
              <a:t>‘Dreams very often come true’ by Nicholas Evans</a:t>
            </a:r>
          </a:p>
        </p:txBody>
      </p:sp>
      <p:sp>
        <p:nvSpPr>
          <p:cNvPr id="18473" name="Rectangle 42"/>
          <p:cNvSpPr>
            <a:spLocks noChangeArrowheads="1"/>
          </p:cNvSpPr>
          <p:nvPr/>
        </p:nvSpPr>
        <p:spPr bwMode="auto">
          <a:xfrm>
            <a:off x="5867400" y="44450"/>
            <a:ext cx="3276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GB"/>
          </a:p>
        </p:txBody>
      </p:sp>
      <p:sp>
        <p:nvSpPr>
          <p:cNvPr id="18474" name="Rectangle 43"/>
          <p:cNvSpPr>
            <a:spLocks noChangeArrowheads="1"/>
          </p:cNvSpPr>
          <p:nvPr/>
        </p:nvSpPr>
        <p:spPr bwMode="auto">
          <a:xfrm>
            <a:off x="5937250" y="0"/>
            <a:ext cx="32067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200">
                <a:solidFill>
                  <a:srgbClr val="FF0000"/>
                </a:solidFill>
              </a:rPr>
              <a:t>Used with kind permission of Nicholas Evans</a:t>
            </a:r>
          </a:p>
        </p:txBody>
      </p:sp>
      <p:sp>
        <p:nvSpPr>
          <p:cNvPr id="18475" name="WordArt 44"/>
          <p:cNvSpPr>
            <a:spLocks noChangeArrowheads="1" noChangeShapeType="1" noTextEdit="1"/>
          </p:cNvSpPr>
          <p:nvPr/>
        </p:nvSpPr>
        <p:spPr bwMode="auto">
          <a:xfrm>
            <a:off x="1187450" y="333375"/>
            <a:ext cx="65532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Investigating Picture Features</a:t>
            </a:r>
          </a:p>
        </p:txBody>
      </p:sp>
      <p:sp>
        <p:nvSpPr>
          <p:cNvPr id="18476" name="TextBox 2">
            <a:hlinkClick r:id="" action="ppaction://hlinkshowjump?jump=previousslide"/>
          </p:cNvPr>
          <p:cNvSpPr txBox="1">
            <a:spLocks noChangeArrowheads="1"/>
          </p:cNvSpPr>
          <p:nvPr/>
        </p:nvSpPr>
        <p:spPr bwMode="auto">
          <a:xfrm>
            <a:off x="0" y="6461125"/>
            <a:ext cx="21240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000">
                <a:latin typeface="Calibri" pitchFamily="34" charset="0"/>
              </a:rPr>
              <a:t>Previous page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15A28091A99F4D9721BE1025ECA97A" ma:contentTypeVersion="0" ma:contentTypeDescription="Create a new document." ma:contentTypeScope="" ma:versionID="3c88900e9c4a633fa4e7011e7abcc48f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4B637F1-C6C6-4442-91BD-35077B0F7131}"/>
</file>

<file path=customXml/itemProps2.xml><?xml version="1.0" encoding="utf-8"?>
<ds:datastoreItem xmlns:ds="http://schemas.openxmlformats.org/officeDocument/2006/customXml" ds:itemID="{3BF56768-0DFE-48DC-8A20-96B522D441B9}"/>
</file>

<file path=customXml/itemProps3.xml><?xml version="1.0" encoding="utf-8"?>
<ds:datastoreItem xmlns:ds="http://schemas.openxmlformats.org/officeDocument/2006/customXml" ds:itemID="{FA71D068-9BF6-4BF8-93CA-40806155CE81}"/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145</Words>
  <Application>Microsoft Office PowerPoint</Application>
  <PresentationFormat>On-screen Show (4:3)</PresentationFormat>
  <Paragraphs>23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Century Gothic</vt:lpstr>
      <vt:lpstr>Bradley Hand ITC</vt:lpstr>
      <vt:lpstr>Office Theme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Morwenna</dc:creator>
  <cp:lastModifiedBy>scullh</cp:lastModifiedBy>
  <cp:revision>16</cp:revision>
  <dcterms:created xsi:type="dcterms:W3CDTF">2010-01-10T17:21:39Z</dcterms:created>
  <dcterms:modified xsi:type="dcterms:W3CDTF">2010-03-19T10:30:37Z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0x0101003815A28091A99F4D9721BE1025ECA97A</vt:lpwstr>
  </property>
</Properties>
</file>